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1B67556-C513-4D29-ABC1-0DF81C6CE106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B67556-C513-4D29-ABC1-0DF81C6CE106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1B67556-C513-4D29-ABC1-0DF81C6CE106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B67556-C513-4D29-ABC1-0DF81C6CE106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B67556-C513-4D29-ABC1-0DF81C6CE106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B67556-C513-4D29-ABC1-0DF81C6CE106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B67556-C513-4D29-ABC1-0DF81C6CE106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B67556-C513-4D29-ABC1-0DF81C6CE106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B67556-C513-4D29-ABC1-0DF81C6CE106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B67556-C513-4D29-ABC1-0DF81C6CE106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B67556-C513-4D29-ABC1-0DF81C6CE106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1B67556-C513-4D29-ABC1-0DF81C6CE106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9600" dirty="0" smtClean="0">
                <a:solidFill>
                  <a:schemeClr val="tx1"/>
                </a:solidFill>
              </a:rPr>
              <a:t>ГТО</a:t>
            </a:r>
            <a:endParaRPr lang="ru-RU" sz="9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+mj-lt"/>
              </a:rPr>
              <a:t>Готов к Труду и Оборон</a:t>
            </a:r>
            <a:r>
              <a:rPr lang="ru-RU" sz="4000" dirty="0" smtClean="0"/>
              <a:t>е</a:t>
            </a:r>
            <a:endParaRPr lang="ru-RU" sz="40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Норматив ГТО «подтягивание на перекладине»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Подтягивания прямым хватом</a:t>
            </a:r>
          </a:p>
          <a:p>
            <a:pPr>
              <a:buNone/>
            </a:pPr>
            <a:r>
              <a:rPr lang="ru-RU" sz="2000" dirty="0" smtClean="0"/>
              <a:t>Традиционный вариант. </a:t>
            </a:r>
            <a:r>
              <a:rPr lang="ru-RU" sz="2000" u="sng" dirty="0" smtClean="0"/>
              <a:t>Основной акцент: </a:t>
            </a:r>
            <a:r>
              <a:rPr lang="ru-RU" sz="2000" dirty="0" smtClean="0"/>
              <a:t>на мышцы спины и предплечье</a:t>
            </a:r>
          </a:p>
          <a:p>
            <a:pPr>
              <a:buNone/>
            </a:pPr>
            <a:r>
              <a:rPr lang="ru-RU" sz="2000" u="sng" dirty="0" smtClean="0"/>
              <a:t>Исполнение:</a:t>
            </a:r>
            <a:r>
              <a:rPr lang="ru-RU" sz="2000" dirty="0" smtClean="0"/>
              <a:t> возьмитесь за перекладину хватом, равным ширине плеч. Повисни, немного прогнув спину и скрестив ноги. Подтягивайся, сводя лопатки и стараясь коснуться перекладины верхом груди. Когда отпускаешься в нижней точке полностью выпрямляй руки.</a:t>
            </a:r>
          </a:p>
          <a:p>
            <a:r>
              <a:rPr lang="ru-RU" sz="2400" dirty="0" smtClean="0"/>
              <a:t>Подтягивания обратным хватом</a:t>
            </a:r>
          </a:p>
          <a:p>
            <a:pPr>
              <a:buNone/>
            </a:pPr>
            <a:r>
              <a:rPr lang="ru-RU" sz="2000" dirty="0" smtClean="0"/>
              <a:t>Этот вариант легче предыдущего. Основной акцент: широчайшие мышцы спины и бицепсы</a:t>
            </a:r>
          </a:p>
          <a:p>
            <a:pPr>
              <a:buNone/>
            </a:pPr>
            <a:r>
              <a:rPr lang="ru-RU" sz="2000" dirty="0" smtClean="0"/>
              <a:t>Исполнение: хват, равный ширине плеч, только ладони на </a:t>
            </a:r>
          </a:p>
          <a:p>
            <a:pPr>
              <a:buNone/>
            </a:pPr>
            <a:r>
              <a:rPr lang="ru-RU" sz="2000" dirty="0" smtClean="0"/>
              <a:t>себя. Подтягивайся, придерживаясь тех же правил</a:t>
            </a:r>
            <a:endParaRPr lang="ru-RU" sz="2000" dirty="0"/>
          </a:p>
        </p:txBody>
      </p:sp>
      <p:pic>
        <p:nvPicPr>
          <p:cNvPr id="5122" name="Picture 2" descr="C:\Users\Ждановы\Desktop\ex04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2143116"/>
            <a:ext cx="1546224" cy="1546224"/>
          </a:xfrm>
          <a:prstGeom prst="rect">
            <a:avLst/>
          </a:prstGeom>
          <a:noFill/>
        </p:spPr>
      </p:pic>
      <p:pic>
        <p:nvPicPr>
          <p:cNvPr id="5123" name="Picture 3" descr="C:\Users\Ждановы\Desktop\ex08-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4857760"/>
            <a:ext cx="1690686" cy="169068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Норматив ГТО «подтягивание на перекладине»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Прежде чем приступать к тренировкам по подтягиваниям, нужно определить к какой группе относишься ты. Выполняй предписанный комплекс 2-3 раза в неделю и через месяц протестируй себя и внеси коррективы.</a:t>
            </a:r>
          </a:p>
          <a:p>
            <a:r>
              <a:rPr lang="ru-RU" sz="2900" b="1" dirty="0" smtClean="0"/>
              <a:t>Первая группа. Лучшая попытка от 0 до 1 раза.</a:t>
            </a:r>
          </a:p>
          <a:p>
            <a:pPr>
              <a:buNone/>
            </a:pPr>
            <a:r>
              <a:rPr lang="ru-RU" dirty="0" smtClean="0"/>
              <a:t>Рекомендации: выполняй только обратную часть подтягиваний. Подставь под перекладину лавку, встань на нее и подтягивайся вверх с помощью ног, а отпускайся только за счет силы рук. Между сериями отдыхай ровно 1 минуту.</a:t>
            </a:r>
          </a:p>
          <a:p>
            <a:pPr>
              <a:buNone/>
            </a:pPr>
            <a:r>
              <a:rPr lang="ru-RU" u="sng" dirty="0" smtClean="0"/>
              <a:t>График тренировок:</a:t>
            </a:r>
          </a:p>
          <a:p>
            <a:pPr>
              <a:buNone/>
            </a:pPr>
            <a:r>
              <a:rPr lang="ru-RU" dirty="0" smtClean="0"/>
              <a:t>1 неделя: 3 серии по 5-6 повторов, 5-6 секунд на отпускание</a:t>
            </a:r>
          </a:p>
          <a:p>
            <a:pPr>
              <a:buNone/>
            </a:pPr>
            <a:r>
              <a:rPr lang="ru-RU" dirty="0" smtClean="0"/>
              <a:t>2 неделя: 3 серии по 5-6 повторов, 5-6 секунд на отпускание</a:t>
            </a:r>
          </a:p>
          <a:p>
            <a:pPr>
              <a:buNone/>
            </a:pPr>
            <a:r>
              <a:rPr lang="ru-RU" dirty="0" smtClean="0"/>
              <a:t>3 неделя: 3 серии по 5-6 повторов, 8-10 секунд на отпускание</a:t>
            </a:r>
          </a:p>
          <a:p>
            <a:pPr>
              <a:buNone/>
            </a:pPr>
            <a:r>
              <a:rPr lang="ru-RU" dirty="0" smtClean="0"/>
              <a:t>4 неделя: 3 серии по 5-6 повторов, 8-10секунд на отпускание</a:t>
            </a:r>
          </a:p>
          <a:p>
            <a:pPr>
              <a:buNone/>
            </a:pPr>
            <a:endParaRPr lang="ru-RU" dirty="0" smtClean="0"/>
          </a:p>
          <a:p>
            <a:r>
              <a:rPr lang="ru-RU" sz="2900" b="1" dirty="0" smtClean="0"/>
              <a:t>Вторая группа. Лучшая попытка от 2 до 4 раз</a:t>
            </a:r>
          </a:p>
          <a:p>
            <a:pPr>
              <a:buNone/>
            </a:pPr>
            <a:r>
              <a:rPr lang="ru-RU" dirty="0" smtClean="0"/>
              <a:t>Рекомендации: делай большее количество серий с меньшим количеством повторов. Самые первые повторы будут максимально интенсивными, что позволит задействовать большинство мышц</a:t>
            </a:r>
          </a:p>
          <a:p>
            <a:pPr>
              <a:buNone/>
            </a:pPr>
            <a:r>
              <a:rPr lang="ru-RU" u="sng" dirty="0" smtClean="0"/>
              <a:t>График тренировок</a:t>
            </a:r>
          </a:p>
          <a:p>
            <a:pPr>
              <a:buNone/>
            </a:pPr>
            <a:r>
              <a:rPr lang="ru-RU" dirty="0" smtClean="0"/>
              <a:t>1 неделя: 8 серий, 50% от лучшей попытки, 90 секунд отдыха</a:t>
            </a:r>
          </a:p>
          <a:p>
            <a:pPr>
              <a:buNone/>
            </a:pPr>
            <a:r>
              <a:rPr lang="ru-RU" dirty="0" smtClean="0"/>
              <a:t>2 неделя: 8 серий, 50% от лучшей попытки, 60 секунд отдыха</a:t>
            </a:r>
          </a:p>
          <a:p>
            <a:pPr>
              <a:buNone/>
            </a:pPr>
            <a:r>
              <a:rPr lang="ru-RU" dirty="0" smtClean="0"/>
              <a:t>3 неделя: 8 серий, лучшая попытка, 90 секунд отдыха</a:t>
            </a:r>
          </a:p>
          <a:p>
            <a:pPr>
              <a:buNone/>
            </a:pPr>
            <a:r>
              <a:rPr lang="ru-RU" dirty="0" smtClean="0"/>
              <a:t>4 неделя: 8 серий, лучшая попытка, 60 секунд отдыха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Норматив ГТО «подтягивание на перекладине»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100" b="1" dirty="0" smtClean="0"/>
              <a:t>Третья группа. Лучшая попытка от 5 до 7 раз</a:t>
            </a:r>
          </a:p>
          <a:p>
            <a:pPr>
              <a:buNone/>
            </a:pPr>
            <a:r>
              <a:rPr lang="ru-RU" dirty="0" smtClean="0"/>
              <a:t>Рекомендации: делай большее количество раз, чем обычно, не считая количество серий. Например если ты обычно выполняешь 3 серии по 6 раз, что в сумме будет 18, сделай 30 раз, не обращая внимания на количество серий.</a:t>
            </a:r>
          </a:p>
          <a:p>
            <a:pPr>
              <a:buNone/>
            </a:pPr>
            <a:r>
              <a:rPr lang="ru-RU" u="sng" dirty="0" smtClean="0"/>
              <a:t>График тренировок:</a:t>
            </a:r>
          </a:p>
          <a:p>
            <a:pPr>
              <a:buNone/>
            </a:pPr>
            <a:r>
              <a:rPr lang="ru-RU" dirty="0" smtClean="0"/>
              <a:t>Сделай максимальное количество подтягиваний, отдохни минуту и повтори попытку. Далее отдыхай сколько захочешь пока не сделаешь необходимое количество раз. Каждую неделю количество раз можно незначительно увеличивать. </a:t>
            </a:r>
          </a:p>
          <a:p>
            <a:pPr>
              <a:buNone/>
            </a:pPr>
            <a:endParaRPr lang="ru-RU" dirty="0" smtClean="0"/>
          </a:p>
          <a:p>
            <a:r>
              <a:rPr lang="ru-RU" sz="3100" b="1" dirty="0" smtClean="0"/>
              <a:t>Четвертая группа. Лучшая попытка от 8 до 12 раз.</a:t>
            </a:r>
          </a:p>
          <a:p>
            <a:pPr>
              <a:buNone/>
            </a:pPr>
            <a:r>
              <a:rPr lang="ru-RU" dirty="0" smtClean="0"/>
              <a:t>Рекомендации: подтягивайся с отягощением.</a:t>
            </a:r>
          </a:p>
          <a:p>
            <a:pPr>
              <a:buNone/>
            </a:pPr>
            <a:r>
              <a:rPr lang="ru-RU" u="sng" dirty="0" smtClean="0"/>
              <a:t>График тренировок: </a:t>
            </a:r>
            <a:r>
              <a:rPr lang="ru-RU" dirty="0" smtClean="0"/>
              <a:t>прикрепи к специальному поясу отягощение. Ты можешь подтянуться в 2-3 раза меньше чем обычно. Выполняй 4-5 серий с отягощением максимальное количество раз, отдыхая между сериями 60 секунд. 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Норматив ГТО «подтягивание на перекладине»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Подтягивание на низкой перекладине:</a:t>
            </a:r>
          </a:p>
          <a:p>
            <a:pPr>
              <a:buNone/>
            </a:pPr>
            <a:r>
              <a:rPr lang="ru-RU" sz="2400" dirty="0" smtClean="0"/>
              <a:t>Перекладина находится на высоте от 40 до 65 см в зависимости от роста. Повиснуть на этой перекладине. Хват – прямой, корпус и ноги вытянуть в одну линию. Сводя лопатки и сохраняя тело идеально прямым, подтягиваемся, коснувшись перекладины грудью. Плавно возвращаясь в исходное положение. </a:t>
            </a:r>
            <a:endParaRPr lang="ru-RU" sz="2400" dirty="0"/>
          </a:p>
        </p:txBody>
      </p:sp>
      <p:pic>
        <p:nvPicPr>
          <p:cNvPr id="6146" name="Picture 2" descr="C:\Users\Ждановы\Desktop\05f00aa7b51e68bd14713a5c5a2f0984_cropped_6923777251fffd3b5049475339a60cd4_550x3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7" y="4357695"/>
            <a:ext cx="3143272" cy="221172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Норматив ГТО «лыжные гонки»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Различают два стиля катания на лыжах:</a:t>
            </a:r>
          </a:p>
          <a:p>
            <a:r>
              <a:rPr lang="ru-RU" dirty="0" smtClean="0"/>
              <a:t>Классический стиль – лыжи перемещаются параллельно относительно друг друга</a:t>
            </a:r>
          </a:p>
          <a:p>
            <a:r>
              <a:rPr lang="ru-RU" dirty="0" smtClean="0"/>
              <a:t>Коньковый стиль – лыжник двигается как конькобежец, отталкиваясь от снега внутренней поверхностью лыж.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Лыжи изготавливают из 2 материалов:</a:t>
            </a:r>
          </a:p>
          <a:p>
            <a:r>
              <a:rPr lang="ru-RU" dirty="0" smtClean="0"/>
              <a:t>Дерева</a:t>
            </a:r>
          </a:p>
          <a:p>
            <a:r>
              <a:rPr lang="ru-RU" dirty="0" smtClean="0"/>
              <a:t>Пластика</a:t>
            </a:r>
          </a:p>
          <a:p>
            <a:pPr>
              <a:buNone/>
            </a:pPr>
            <a:r>
              <a:rPr lang="ru-RU" dirty="0" smtClean="0"/>
              <a:t>Сегодня большим спросом пользуются именно пластиковые лыжи, а деревянные лыжи уже мало где можно купить. Пластиковые лыжи имеют много преимуществ перед деревянными. Они прочнее, долговечнее – не расслаиваются и не намокают, они легче и скоростнее. На пластиковых лыжах можно кататься даже в оттепель</a:t>
            </a:r>
            <a:endParaRPr lang="ru-RU" dirty="0"/>
          </a:p>
        </p:txBody>
      </p:sp>
      <p:pic>
        <p:nvPicPr>
          <p:cNvPr id="7170" name="Picture 2" descr="C:\Users\Ждановы\Desktop\129875675247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1428736"/>
            <a:ext cx="1657355" cy="2209806"/>
          </a:xfrm>
          <a:prstGeom prst="rect">
            <a:avLst/>
          </a:prstGeom>
          <a:noFill/>
        </p:spPr>
      </p:pic>
      <p:pic>
        <p:nvPicPr>
          <p:cNvPr id="7171" name="Picture 3" descr="C:\Users\Ждановы\Desktop\07be573055e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4405" y="5715016"/>
            <a:ext cx="2949595" cy="114298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Норматив ГТО «лыжные гонки»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/>
              <a:t>Как правильно выбрать длину лыж:</a:t>
            </a:r>
          </a:p>
          <a:p>
            <a:pPr>
              <a:buNone/>
            </a:pPr>
            <a:r>
              <a:rPr lang="ru-RU" sz="1800" dirty="0" smtClean="0"/>
              <a:t>Длина. Основной способ вытянуть руку вверх и из получившейся высоты отнять 10 см. </a:t>
            </a:r>
          </a:p>
          <a:p>
            <a:pPr>
              <a:buNone/>
            </a:pPr>
            <a:r>
              <a:rPr lang="ru-RU" sz="1800" u="sng" dirty="0" smtClean="0"/>
              <a:t>Замечание:</a:t>
            </a:r>
            <a:r>
              <a:rPr lang="ru-RU" sz="1800" dirty="0" smtClean="0"/>
              <a:t> если ваш вес намного больше (меньше) роста, указанного в таблице, вам нужно от длины лыж, предлагаемой в таблице, отнять (прибавить) 5-8 см.</a:t>
            </a:r>
          </a:p>
          <a:p>
            <a:pPr algn="ctr">
              <a:buNone/>
            </a:pPr>
            <a:r>
              <a:rPr lang="ru-RU" sz="2400" b="1" dirty="0" smtClean="0"/>
              <a:t>Специальная таблица по которой можно вычислить длину лыж и палок:</a:t>
            </a:r>
          </a:p>
          <a:p>
            <a:pPr algn="ctr">
              <a:buNone/>
            </a:pP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52" y="4357694"/>
          <a:ext cx="60960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Вес (кг)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20-25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25-30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30-35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35-45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45-55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55-65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65-75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Рост (см)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100-110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110-125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125-140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140-150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150-160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160-170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170-180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Длина лыж (см)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105-115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115-135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135-165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165-180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180-195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195-200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200-210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Длина палок (см)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80-90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90-100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100-110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110-120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120-130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130-140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140-150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испытаний и нормы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7239000" cy="4846320"/>
          </a:xfrm>
        </p:spPr>
        <p:txBody>
          <a:bodyPr/>
          <a:lstStyle/>
          <a:p>
            <a:r>
              <a:rPr lang="en-US" dirty="0" smtClean="0"/>
              <a:t>I </a:t>
            </a:r>
            <a:r>
              <a:rPr lang="ru-RU" dirty="0" smtClean="0"/>
              <a:t>ступень (2 класс)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643050"/>
          <a:ext cx="6429420" cy="437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1928826"/>
                <a:gridCol w="1071570"/>
                <a:gridCol w="857256"/>
                <a:gridCol w="1071570"/>
                <a:gridCol w="107157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№</a:t>
                      </a:r>
                      <a:endParaRPr lang="ru-RU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Вид испытания</a:t>
                      </a:r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мальчики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девочки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серебро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золото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серебро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золото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Челночный бег</a:t>
                      </a:r>
                    </a:p>
                    <a:p>
                      <a:pPr algn="ctr"/>
                      <a:r>
                        <a:rPr lang="ru-RU" sz="1100" dirty="0" smtClean="0"/>
                        <a:t>или</a:t>
                      </a:r>
                    </a:p>
                    <a:p>
                      <a:pPr algn="ctr"/>
                      <a:r>
                        <a:rPr lang="ru-RU" sz="1100" dirty="0" smtClean="0"/>
                        <a:t>Бег 30 метров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9.8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6.2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9.1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5.7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10.4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6.3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9.6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5.8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Бег 600 метров</a:t>
                      </a:r>
                      <a:endParaRPr lang="ru-RU" sz="11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Без учета времени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Прыжки в длину с места (см)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110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120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110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Метание мяча в цель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Подтягивание</a:t>
                      </a:r>
                      <a:r>
                        <a:rPr lang="ru-RU" sz="1100" baseline="0" dirty="0" smtClean="0"/>
                        <a:t> на высокой перекладине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-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-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Подтягивание на низкой перекладине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-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-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13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Наклон вниз с прямыми ногами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Достать пальцами рук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Достать ладонями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Достать пальцами рук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Достать ладонями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Лыжные гонки 1 км (мин)</a:t>
                      </a:r>
                    </a:p>
                    <a:p>
                      <a:pPr algn="ctr"/>
                      <a:r>
                        <a:rPr lang="ru-RU" sz="1100" dirty="0" smtClean="0"/>
                        <a:t>Или</a:t>
                      </a:r>
                    </a:p>
                    <a:p>
                      <a:pPr algn="ctr"/>
                      <a:r>
                        <a:rPr lang="ru-RU" sz="1100" dirty="0" smtClean="0"/>
                        <a:t>Лыжные гонки 2 км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8.30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БУВ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8.00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БУВ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9.00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БУВ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8.30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БУВ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испытаний и нормы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7239000" cy="4846320"/>
          </a:xfrm>
        </p:spPr>
        <p:txBody>
          <a:bodyPr/>
          <a:lstStyle/>
          <a:p>
            <a:r>
              <a:rPr lang="en-US" dirty="0" smtClean="0"/>
              <a:t>II </a:t>
            </a:r>
            <a:r>
              <a:rPr lang="ru-RU" dirty="0" smtClean="0"/>
              <a:t>ступень (3-4 класс)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643050"/>
          <a:ext cx="6429420" cy="437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1928826"/>
                <a:gridCol w="1071570"/>
                <a:gridCol w="857256"/>
                <a:gridCol w="1071570"/>
                <a:gridCol w="107157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№</a:t>
                      </a:r>
                      <a:endParaRPr lang="ru-RU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Вид испытания</a:t>
                      </a:r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мальчики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девочки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серебро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золото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серебро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золото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Бег 60 метров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10.6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10.0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11.0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10.4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Бег 600 метров (мин)</a:t>
                      </a:r>
                    </a:p>
                    <a:p>
                      <a:pPr algn="ctr"/>
                      <a:r>
                        <a:rPr lang="ru-RU" sz="1100" dirty="0" smtClean="0"/>
                        <a:t>или</a:t>
                      </a:r>
                    </a:p>
                    <a:p>
                      <a:pPr algn="ctr"/>
                      <a:r>
                        <a:rPr lang="ru-RU" sz="1100" dirty="0" smtClean="0"/>
                        <a:t>Бег 1500 метров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2.15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БУВ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2.08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БУВ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2.28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БУВ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2.20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БУВ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Прыжки в длину с места (см)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130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150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120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130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Метание мяча на дальность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24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Подтягивание</a:t>
                      </a:r>
                      <a:r>
                        <a:rPr lang="ru-RU" sz="1100" baseline="0" dirty="0" smtClean="0"/>
                        <a:t> на высокой перекладине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-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-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Подтягивание на низкой перекладине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-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-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15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Наклон вниз с прямыми ногами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Достать пальцами рук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Достать ладонями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Достать пальцами рук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Достать ладонями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Лыжные гонки 1 км (мин)</a:t>
                      </a:r>
                    </a:p>
                    <a:p>
                      <a:pPr algn="ctr"/>
                      <a:r>
                        <a:rPr lang="ru-RU" sz="1100" dirty="0" smtClean="0"/>
                        <a:t>Или</a:t>
                      </a:r>
                    </a:p>
                    <a:p>
                      <a:pPr algn="ctr"/>
                      <a:r>
                        <a:rPr lang="ru-RU" sz="1100" dirty="0" smtClean="0"/>
                        <a:t>Лыжные гонки 2 км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7.00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БУВ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6.30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БУВ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7.30</a:t>
                      </a:r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БУВ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smtClean="0"/>
                        <a:t>7.00</a:t>
                      </a:r>
                      <a:endParaRPr lang="ru-RU" sz="1100" dirty="0" smtClean="0"/>
                    </a:p>
                    <a:p>
                      <a:pPr algn="ctr"/>
                      <a:endParaRPr lang="ru-RU" sz="1100" dirty="0" smtClean="0"/>
                    </a:p>
                    <a:p>
                      <a:pPr algn="ctr"/>
                      <a:r>
                        <a:rPr lang="ru-RU" sz="1100" dirty="0" smtClean="0"/>
                        <a:t>БУВ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ГТО - это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программа физкультурной подготовки в общеобразовательных школах.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Существовала программа с 1931 по 1991 год. Охватывала возраст от 10 до 60 лет. </a:t>
            </a:r>
          </a:p>
          <a:p>
            <a:pPr>
              <a:buNone/>
            </a:pPr>
            <a:r>
              <a:rPr lang="ru-RU" dirty="0" smtClean="0"/>
              <a:t>С 2010 года программа начала свое возрождение.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7239000" cy="1143000"/>
          </a:xfrm>
        </p:spPr>
        <p:txBody>
          <a:bodyPr/>
          <a:lstStyle/>
          <a:p>
            <a:r>
              <a:rPr lang="ru-RU" dirty="0" smtClean="0"/>
              <a:t>Знак </a:t>
            </a:r>
            <a:r>
              <a:rPr lang="ru-RU" dirty="0" err="1" smtClean="0"/>
              <a:t>гто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9" name="Picture 5" descr="C:\Users\Ждановы\Desktop\az_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774689"/>
            <a:ext cx="2673363" cy="2745097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57158" y="1214422"/>
            <a:ext cx="70009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dirty="0" smtClean="0"/>
              <a:t>Сдача нормативов подтверждалась особыми значками. Чтобы получить такой значок, нужно было выполнить заданный набор требований, например: пробежать на скорость 30 метров, подтянуться определённое количество раз, пройти на лыжах 2 км.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В зависимости от уровня достижений сдающие нормативы каждой ступени награждались золотым или серебряным значком </a:t>
            </a:r>
          </a:p>
        </p:txBody>
      </p:sp>
      <p:pic>
        <p:nvPicPr>
          <p:cNvPr id="1030" name="Picture 6" descr="C:\Users\Ждановы\Desktop\az_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784434"/>
            <a:ext cx="2714644" cy="277777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Ступени </a:t>
            </a:r>
            <a:r>
              <a:rPr lang="ru-RU" dirty="0" err="1" smtClean="0"/>
              <a:t>гто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При сдаче норм ГТО существует несколько ступеней:</a:t>
            </a:r>
          </a:p>
          <a:p>
            <a:pPr>
              <a:buNone/>
            </a:pPr>
            <a:r>
              <a:rPr lang="en-US" dirty="0" smtClean="0"/>
              <a:t>I </a:t>
            </a:r>
            <a:r>
              <a:rPr lang="ru-RU" dirty="0" smtClean="0"/>
              <a:t>ступень – 1-2 классы</a:t>
            </a:r>
          </a:p>
          <a:p>
            <a:pPr>
              <a:buNone/>
            </a:pPr>
            <a:r>
              <a:rPr lang="ru-RU" dirty="0" smtClean="0"/>
              <a:t>(1 классы нормы не сдают, только знакомятся с видами испытаний)</a:t>
            </a:r>
          </a:p>
          <a:p>
            <a:pPr>
              <a:buNone/>
            </a:pPr>
            <a:r>
              <a:rPr lang="en-US" dirty="0" smtClean="0"/>
              <a:t>II </a:t>
            </a:r>
            <a:r>
              <a:rPr lang="ru-RU" dirty="0" smtClean="0"/>
              <a:t>ступень – 3-4 классы</a:t>
            </a:r>
          </a:p>
          <a:p>
            <a:pPr>
              <a:buNone/>
            </a:pPr>
            <a:r>
              <a:rPr lang="en-US" dirty="0" smtClean="0"/>
              <a:t>III </a:t>
            </a:r>
            <a:r>
              <a:rPr lang="ru-RU" dirty="0" smtClean="0"/>
              <a:t>ступень – 5-7 классы</a:t>
            </a:r>
          </a:p>
          <a:p>
            <a:pPr>
              <a:buNone/>
            </a:pPr>
            <a:r>
              <a:rPr lang="en-US" dirty="0" smtClean="0"/>
              <a:t>IV </a:t>
            </a:r>
            <a:r>
              <a:rPr lang="ru-RU" dirty="0" smtClean="0"/>
              <a:t>ступень – 8-9 классы</a:t>
            </a:r>
          </a:p>
          <a:p>
            <a:pPr>
              <a:buNone/>
            </a:pPr>
            <a:r>
              <a:rPr lang="en-US" dirty="0" smtClean="0"/>
              <a:t>V </a:t>
            </a:r>
            <a:r>
              <a:rPr lang="ru-RU" dirty="0" smtClean="0"/>
              <a:t>ступень – 10-11 классы</a:t>
            </a:r>
          </a:p>
          <a:p>
            <a:pPr>
              <a:buNone/>
            </a:pPr>
            <a:r>
              <a:rPr lang="en-US" dirty="0" smtClean="0"/>
              <a:t>VI </a:t>
            </a:r>
            <a:r>
              <a:rPr lang="ru-RU" dirty="0" smtClean="0"/>
              <a:t>ступень – студенты от 18 до 24 лет</a:t>
            </a:r>
          </a:p>
          <a:p>
            <a:pPr>
              <a:buNone/>
            </a:pPr>
            <a:r>
              <a:rPr lang="en-US" dirty="0" smtClean="0"/>
              <a:t>VII</a:t>
            </a:r>
            <a:r>
              <a:rPr lang="ru-RU" dirty="0" smtClean="0"/>
              <a:t> ступень – от 25 до 29 лет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Нормативы, которые сдают учащиеся </a:t>
            </a:r>
            <a:r>
              <a:rPr lang="ru-RU" dirty="0" smtClean="0"/>
              <a:t>со </a:t>
            </a:r>
            <a:r>
              <a:rPr lang="ru-RU" dirty="0" smtClean="0"/>
              <a:t>2 по 4 класс: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Бег 30, 60 метров, либо челночный бег 3х10</a:t>
            </a:r>
          </a:p>
          <a:p>
            <a:r>
              <a:rPr lang="ru-RU" dirty="0" smtClean="0"/>
              <a:t>Кроссовый бег 600, 1500 метров</a:t>
            </a:r>
          </a:p>
          <a:p>
            <a:r>
              <a:rPr lang="ru-RU" dirty="0" smtClean="0"/>
              <a:t>Прыжок в длину с места</a:t>
            </a:r>
          </a:p>
          <a:p>
            <a:r>
              <a:rPr lang="ru-RU" dirty="0" smtClean="0"/>
              <a:t>Метание мяча в цель, либо на дальность</a:t>
            </a:r>
          </a:p>
          <a:p>
            <a:r>
              <a:rPr lang="ru-RU" dirty="0" smtClean="0"/>
              <a:t>Подтягивание на высокой и низкой перекладинах</a:t>
            </a:r>
          </a:p>
          <a:p>
            <a:r>
              <a:rPr lang="ru-RU" dirty="0" smtClean="0"/>
              <a:t>Наклон вниз с прямыми ногами</a:t>
            </a:r>
          </a:p>
          <a:p>
            <a:r>
              <a:rPr lang="ru-RU" dirty="0" smtClean="0"/>
              <a:t>Лыжные гонки 1, 2 км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Норматив ГТО «бег на короткие дистанции»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700" dirty="0" smtClean="0"/>
              <a:t>Выполняется с высокого старта.</a:t>
            </a:r>
          </a:p>
          <a:p>
            <a:pPr>
              <a:buNone/>
            </a:pPr>
            <a:r>
              <a:rPr lang="ru-RU" sz="1700" dirty="0" smtClean="0"/>
              <a:t>Техника выполнения команды «На старт!»:</a:t>
            </a:r>
          </a:p>
          <a:p>
            <a:r>
              <a:rPr lang="ru-RU" sz="1700" dirty="0" smtClean="0"/>
              <a:t>сильнейшую ногу поставить вплотную к стартовой линии;</a:t>
            </a:r>
          </a:p>
          <a:p>
            <a:r>
              <a:rPr lang="ru-RU" sz="1700" dirty="0" smtClean="0"/>
              <a:t>немного повернуть носок внутрь;</a:t>
            </a:r>
          </a:p>
          <a:p>
            <a:r>
              <a:rPr lang="ru-RU" sz="1700" dirty="0" smtClean="0"/>
              <a:t>другая нога на 1,5–2 стопы сзади;</a:t>
            </a:r>
          </a:p>
          <a:p>
            <a:r>
              <a:rPr lang="ru-RU" sz="1700" dirty="0" smtClean="0"/>
              <a:t>тяжесть тела равномерно распределяется на обе ноги;</a:t>
            </a:r>
          </a:p>
          <a:p>
            <a:r>
              <a:rPr lang="ru-RU" sz="1700" dirty="0" smtClean="0"/>
              <a:t>туловище выпрямлено;</a:t>
            </a:r>
          </a:p>
          <a:p>
            <a:r>
              <a:rPr lang="ru-RU" sz="1700" dirty="0" smtClean="0"/>
              <a:t>руки свободно опущены.</a:t>
            </a:r>
          </a:p>
          <a:p>
            <a:endParaRPr lang="ru-RU" sz="1700" dirty="0" smtClean="0"/>
          </a:p>
          <a:p>
            <a:pPr>
              <a:buNone/>
            </a:pPr>
            <a:r>
              <a:rPr lang="ru-RU" sz="1700" dirty="0" smtClean="0"/>
              <a:t>Техника выполнения команды «Внимание!»:</a:t>
            </a:r>
          </a:p>
          <a:p>
            <a:r>
              <a:rPr lang="ru-RU" sz="1700" dirty="0" smtClean="0"/>
              <a:t>наклонить туловище вперед под углом 45°;</a:t>
            </a:r>
          </a:p>
          <a:p>
            <a:r>
              <a:rPr lang="ru-RU" sz="1700" dirty="0" smtClean="0"/>
              <a:t>тяжесть тела перенести на сильнейшую ногу.</a:t>
            </a:r>
          </a:p>
          <a:p>
            <a:endParaRPr lang="ru-RU" sz="1700" dirty="0" smtClean="0"/>
          </a:p>
          <a:p>
            <a:pPr>
              <a:buNone/>
            </a:pPr>
            <a:r>
              <a:rPr lang="ru-RU" sz="1700" dirty="0" smtClean="0"/>
              <a:t>Техника выполнения команды «Марш!»:</a:t>
            </a:r>
          </a:p>
          <a:p>
            <a:r>
              <a:rPr lang="ru-RU" sz="1700" dirty="0" smtClean="0"/>
              <a:t>бегун резко бросается вперед;</a:t>
            </a:r>
          </a:p>
          <a:p>
            <a:r>
              <a:rPr lang="ru-RU" sz="1700" dirty="0" smtClean="0"/>
              <a:t>через 5–6 шагов принимается вертикальное положение тела.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Users\Ждановы\Desktop\13-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642918"/>
            <a:ext cx="952500" cy="2600325"/>
          </a:xfrm>
          <a:prstGeom prst="rect">
            <a:avLst/>
          </a:prstGeom>
          <a:noFill/>
        </p:spPr>
      </p:pic>
      <p:pic>
        <p:nvPicPr>
          <p:cNvPr id="2051" name="Picture 3" descr="C:\Users\Ждановы\Desktop\13-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357562"/>
            <a:ext cx="1466850" cy="2105025"/>
          </a:xfrm>
          <a:prstGeom prst="rect">
            <a:avLst/>
          </a:prstGeom>
          <a:noFill/>
        </p:spPr>
      </p:pic>
      <p:pic>
        <p:nvPicPr>
          <p:cNvPr id="2052" name="Picture 4" descr="C:\Users\Ждановы\Desktop\13-1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4214818"/>
            <a:ext cx="1524000" cy="234315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Норматив ГТО «прыжки в длину с места»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Техника прыжка в длину с места делится на:</a:t>
            </a:r>
          </a:p>
          <a:p>
            <a:r>
              <a:rPr lang="ru-RU" dirty="0" smtClean="0"/>
              <a:t>Подготовку к отталкиванию</a:t>
            </a:r>
          </a:p>
          <a:p>
            <a:r>
              <a:rPr lang="ru-RU" dirty="0" smtClean="0"/>
              <a:t>Отталкивание</a:t>
            </a:r>
          </a:p>
          <a:p>
            <a:r>
              <a:rPr lang="ru-RU" dirty="0" smtClean="0"/>
              <a:t>Полет</a:t>
            </a:r>
          </a:p>
          <a:p>
            <a:r>
              <a:rPr lang="ru-RU" dirty="0" smtClean="0"/>
              <a:t>Приземление </a:t>
            </a:r>
            <a:endParaRPr lang="ru-RU" dirty="0"/>
          </a:p>
        </p:txBody>
      </p:sp>
      <p:pic>
        <p:nvPicPr>
          <p:cNvPr id="3074" name="Picture 2" descr="C:\Users\Ждановы\Desktop\ref-2_865276534-9045.coolp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071942"/>
            <a:ext cx="4857784" cy="2210565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Норматив ГТО «метание мяча»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Держание мяча: указательный, средний, безымянный пальцы размещены сзади мяча, а большой и мизинец поддерживают мяч сбоку. Рука, удерживающая снаряд, не напряжена. </a:t>
            </a:r>
          </a:p>
          <a:p>
            <a:pPr>
              <a:buNone/>
            </a:pPr>
            <a:r>
              <a:rPr lang="ru-RU" dirty="0" smtClean="0"/>
              <a:t>Техника метания мяча состоит из:</a:t>
            </a:r>
          </a:p>
          <a:p>
            <a:r>
              <a:rPr lang="ru-RU" dirty="0" smtClean="0"/>
              <a:t>Держание мяча</a:t>
            </a:r>
          </a:p>
          <a:p>
            <a:r>
              <a:rPr lang="ru-RU" dirty="0" smtClean="0"/>
              <a:t>Замаха</a:t>
            </a:r>
          </a:p>
          <a:p>
            <a:r>
              <a:rPr lang="ru-RU" dirty="0" smtClean="0"/>
              <a:t>Броска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099" name="Picture 3" descr="C:\Users\Ждановы\Desktop\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6903" y="4214818"/>
            <a:ext cx="4093200" cy="170854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Норматив ГТО «подтягивание на перекладине»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 юношей используется подтягивание на высокой перекладине. Существует 2 вида подтягивания:</a:t>
            </a:r>
          </a:p>
          <a:p>
            <a:r>
              <a:rPr lang="ru-RU" dirty="0" smtClean="0"/>
              <a:t>Подтягивания прямым хватом</a:t>
            </a:r>
          </a:p>
          <a:p>
            <a:r>
              <a:rPr lang="ru-RU" dirty="0" smtClean="0"/>
              <a:t>Подтягивания обратным хватом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У девушек используется подтягивание на низкой перекладине. 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172</TotalTime>
  <Words>1398</Words>
  <Application>Microsoft Office PowerPoint</Application>
  <PresentationFormat>Экран (4:3)</PresentationFormat>
  <Paragraphs>302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ГТО</vt:lpstr>
      <vt:lpstr>ГТО - это</vt:lpstr>
      <vt:lpstr>Знак гто</vt:lpstr>
      <vt:lpstr>Ступени гто</vt:lpstr>
      <vt:lpstr>Нормативы, которые сдают учащиеся со 2 по 4 класс:</vt:lpstr>
      <vt:lpstr>Норматив ГТО «бег на короткие дистанции» </vt:lpstr>
      <vt:lpstr>Норматив ГТО «прыжки в длину с места»</vt:lpstr>
      <vt:lpstr>Норматив ГТО «метание мяча»</vt:lpstr>
      <vt:lpstr>Норматив ГТО «подтягивание на перекладине»</vt:lpstr>
      <vt:lpstr>Норматив ГТО «подтягивание на перекладине»</vt:lpstr>
      <vt:lpstr>Норматив ГТО «подтягивание на перекладине»</vt:lpstr>
      <vt:lpstr>Норматив ГТО «подтягивание на перекладине»</vt:lpstr>
      <vt:lpstr>Норматив ГТО «подтягивание на перекладине»</vt:lpstr>
      <vt:lpstr>Норматив ГТО «лыжные гонки»</vt:lpstr>
      <vt:lpstr>Норматив ГТО «лыжные гонки»</vt:lpstr>
      <vt:lpstr>Виды испытаний и нормы</vt:lpstr>
      <vt:lpstr>Виды испытаний и нормы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ГТО</dc:title>
  <dc:creator>Ждановы</dc:creator>
  <cp:lastModifiedBy>Ждановы</cp:lastModifiedBy>
  <cp:revision>28</cp:revision>
  <dcterms:created xsi:type="dcterms:W3CDTF">2012-11-25T15:21:02Z</dcterms:created>
  <dcterms:modified xsi:type="dcterms:W3CDTF">2012-11-25T18:21:22Z</dcterms:modified>
</cp:coreProperties>
</file>