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6C040A9-A171-4782-8FE4-F245C04625A4}" type="datetimeFigureOut">
              <a:rPr lang="ru-RU" smtClean="0"/>
              <a:t>17.09.2016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658592F-DF44-454E-8B66-65C2396756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040A9-A171-4782-8FE4-F245C04625A4}" type="datetimeFigureOut">
              <a:rPr lang="ru-RU" smtClean="0"/>
              <a:t>17.09.2016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8592F-DF44-454E-8B66-65C2396756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040A9-A171-4782-8FE4-F245C04625A4}" type="datetimeFigureOut">
              <a:rPr lang="ru-RU" smtClean="0"/>
              <a:t>17.09.2016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8592F-DF44-454E-8B66-65C2396756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6C040A9-A171-4782-8FE4-F245C04625A4}" type="datetimeFigureOut">
              <a:rPr lang="ru-RU" smtClean="0"/>
              <a:t>17.09.2016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8592F-DF44-454E-8B66-65C2396756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6C040A9-A171-4782-8FE4-F245C04625A4}" type="datetimeFigureOut">
              <a:rPr lang="ru-RU" smtClean="0"/>
              <a:t>17.09.2016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658592F-DF44-454E-8B66-65C2396756B1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6C040A9-A171-4782-8FE4-F245C04625A4}" type="datetimeFigureOut">
              <a:rPr lang="ru-RU" smtClean="0"/>
              <a:t>17.09.2016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658592F-DF44-454E-8B66-65C2396756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6C040A9-A171-4782-8FE4-F245C04625A4}" type="datetimeFigureOut">
              <a:rPr lang="ru-RU" smtClean="0"/>
              <a:t>17.09.2016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658592F-DF44-454E-8B66-65C2396756B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040A9-A171-4782-8FE4-F245C04625A4}" type="datetimeFigureOut">
              <a:rPr lang="ru-RU" smtClean="0"/>
              <a:t>17.09.2016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8592F-DF44-454E-8B66-65C2396756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6C040A9-A171-4782-8FE4-F245C04625A4}" type="datetimeFigureOut">
              <a:rPr lang="ru-RU" smtClean="0"/>
              <a:t>17.09.2016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658592F-DF44-454E-8B66-65C2396756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6C040A9-A171-4782-8FE4-F245C04625A4}" type="datetimeFigureOut">
              <a:rPr lang="ru-RU" smtClean="0"/>
              <a:t>17.09.2016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658592F-DF44-454E-8B66-65C2396756B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6C040A9-A171-4782-8FE4-F245C04625A4}" type="datetimeFigureOut">
              <a:rPr lang="ru-RU" smtClean="0"/>
              <a:t>17.09.2016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658592F-DF44-454E-8B66-65C2396756B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6C040A9-A171-4782-8FE4-F245C04625A4}" type="datetimeFigureOut">
              <a:rPr lang="ru-RU" smtClean="0"/>
              <a:t>17.09.2016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658592F-DF44-454E-8B66-65C2396756B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260648"/>
            <a:ext cx="8062912" cy="5400600"/>
          </a:xfrm>
          <a:scene3d>
            <a:camera prst="perspectiveAbove"/>
            <a:lightRig rig="threePt" dir="t"/>
          </a:scene3d>
        </p:spPr>
        <p:txBody>
          <a:bodyPr>
            <a:noAutofit/>
          </a:bodyPr>
          <a:lstStyle/>
          <a:p>
            <a:pPr algn="ctr"/>
            <a:r>
              <a:rPr lang="ru-RU" sz="7200" b="1" dirty="0" smtClean="0">
                <a:effectLst/>
              </a:rPr>
              <a:t>Всероссийский физкультурно-спортивный комплекс ГТО</a:t>
            </a:r>
            <a:endParaRPr lang="ru-RU" sz="7200" b="1" dirty="0">
              <a:effectLst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3. Всероссийский физкультурно-спортивный комплекс предусматривает подготовку к выполнению и непосредственное выполнение различными возрастными группами (от 6 до 70 лет и старше) населения Российской Федерации (далее - возрастные группы) установленных нормативов Всероссийского физкультурно-спортивного комплекса по 3 уровням трудности, соответствующим золотому, серебряному и бронзовому знакам отличия Всероссийского физкультурно- спортивного комплекса (далее - нормативы).</a:t>
            </a:r>
          </a:p>
          <a:p>
            <a:pPr>
              <a:buNone/>
            </a:pPr>
            <a:r>
              <a:rPr lang="ru-RU" sz="2000" dirty="0" smtClean="0"/>
              <a:t> 4. Всероссийский физкультурно-спортивный комплекс основывается на следующих принципах: </a:t>
            </a:r>
          </a:p>
          <a:p>
            <a:pPr>
              <a:buNone/>
            </a:pPr>
            <a:r>
              <a:rPr lang="ru-RU" sz="2000" dirty="0" smtClean="0"/>
              <a:t>а) добровольность и доступность; </a:t>
            </a:r>
          </a:p>
          <a:p>
            <a:pPr>
              <a:buNone/>
            </a:pPr>
            <a:r>
              <a:rPr lang="ru-RU" sz="2000" dirty="0" smtClean="0"/>
              <a:t>б) оздоровительная и личностно ориентированная направленность; </a:t>
            </a:r>
          </a:p>
          <a:p>
            <a:pPr>
              <a:buNone/>
            </a:pPr>
            <a:r>
              <a:rPr lang="ru-RU" sz="2000" dirty="0" smtClean="0"/>
              <a:t>в) обязательность медицинского контроля;</a:t>
            </a:r>
          </a:p>
          <a:p>
            <a:pPr>
              <a:buNone/>
            </a:pPr>
            <a:r>
              <a:rPr lang="ru-RU" sz="2000" dirty="0" smtClean="0"/>
              <a:t> г) учет региональных особенностей и национальных традиций.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26616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000" dirty="0" smtClean="0"/>
              <a:t>II. Цели и задачи Всероссийского физкультурно-спортивного комплекса </a:t>
            </a:r>
          </a:p>
          <a:p>
            <a:pPr>
              <a:buNone/>
            </a:pPr>
            <a:r>
              <a:rPr lang="ru-RU" sz="2000" dirty="0" smtClean="0"/>
              <a:t>5. Целями Всероссийского физкультурно-спортивного комплекса являются повышение эффективности использования возможностей физической культуры и спорта в укреплении здоровья, гармоничном и всестороннем развитии личности, воспитании патриотизма и обеспечение преемственности в осуществлении физического воспитания населения.</a:t>
            </a:r>
          </a:p>
          <a:p>
            <a:pPr>
              <a:buNone/>
            </a:pPr>
            <a:r>
              <a:rPr lang="ru-RU" sz="2000" dirty="0" smtClean="0"/>
              <a:t> 6. Задачами Всероссийского физкультурно-спортивного комплекса являются:</a:t>
            </a:r>
          </a:p>
          <a:p>
            <a:pPr>
              <a:buNone/>
            </a:pPr>
            <a:r>
              <a:rPr lang="ru-RU" sz="2000" dirty="0" smtClean="0"/>
              <a:t> а) увеличение числа граждан, систематически занимающихся физической культурой и спортом в Российской Федерации;</a:t>
            </a:r>
          </a:p>
          <a:p>
            <a:pPr>
              <a:buNone/>
            </a:pPr>
            <a:r>
              <a:rPr lang="ru-RU" sz="2000" dirty="0" smtClean="0"/>
              <a:t> б) повышение уровня физической подготовленности и продолжительности жизни граждан Российской Федерации;</a:t>
            </a:r>
          </a:p>
          <a:p>
            <a:pPr>
              <a:buNone/>
            </a:pPr>
            <a:r>
              <a:rPr lang="ru-RU" sz="2000" dirty="0" smtClean="0"/>
              <a:t> в) формирование у населения осознанных потребностей в систематических занятиях физической культурой и спортом, физическом самосовершенствовании и ведении здорового образа жизни;</a:t>
            </a:r>
          </a:p>
          <a:p>
            <a:pPr>
              <a:buNone/>
            </a:pPr>
            <a:r>
              <a:rPr lang="ru-RU" sz="2000" dirty="0" smtClean="0"/>
              <a:t> г) повышение общего уровня знаний населения о средствах, методах и формах организации самостоятельных занятий, в том числе с использованием современных информационных технологий; </a:t>
            </a:r>
            <a:endParaRPr lang="ru-RU" sz="20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5014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000" dirty="0" err="1" smtClean="0"/>
              <a:t>д</a:t>
            </a:r>
            <a:r>
              <a:rPr lang="ru-RU" sz="2000" dirty="0" smtClean="0"/>
              <a:t>) модернизация системы физического воспитания и системы развития массового, детско-юношеского, школьного и студенческого спорта в образовательных организациях, в том числе путем увеличения количества спортивных клубов.</a:t>
            </a:r>
          </a:p>
          <a:p>
            <a:pPr>
              <a:buNone/>
            </a:pPr>
            <a:r>
              <a:rPr lang="ru-RU" sz="2000" dirty="0" smtClean="0"/>
              <a:t> III. Структура и содержание Всероссийского физкультурно-спортивного комплекса </a:t>
            </a:r>
          </a:p>
          <a:p>
            <a:pPr>
              <a:buNone/>
            </a:pPr>
            <a:r>
              <a:rPr lang="ru-RU" sz="2000" dirty="0" smtClean="0"/>
              <a:t>7. Структура Всероссийского физкультурно-спортивного комплекса состоит из 11 ступеней и включает следующие возрастные группы: </a:t>
            </a:r>
          </a:p>
          <a:p>
            <a:r>
              <a:rPr lang="ru-RU" sz="2000" dirty="0" smtClean="0"/>
              <a:t>первая ступень - от 6 до 8 лет;</a:t>
            </a:r>
          </a:p>
          <a:p>
            <a:r>
              <a:rPr lang="ru-RU" sz="2000" dirty="0" smtClean="0"/>
              <a:t> вторая ступень - от 9 до 10 лет; </a:t>
            </a:r>
          </a:p>
          <a:p>
            <a:r>
              <a:rPr lang="ru-RU" sz="2000" dirty="0" smtClean="0"/>
              <a:t>третья ступень - от 11 до 12 лет; </a:t>
            </a:r>
          </a:p>
          <a:p>
            <a:r>
              <a:rPr lang="ru-RU" sz="2000" dirty="0" smtClean="0"/>
              <a:t>четвертая ступень - от 13 до 15 лет;</a:t>
            </a:r>
          </a:p>
          <a:p>
            <a:r>
              <a:rPr lang="ru-RU" sz="2000" dirty="0" smtClean="0"/>
              <a:t> пятая ступень - от 16 до 17 лет; </a:t>
            </a:r>
          </a:p>
          <a:p>
            <a:r>
              <a:rPr lang="ru-RU" sz="2000" dirty="0" smtClean="0"/>
              <a:t>шестая ступень - от 18 до 29 лет;</a:t>
            </a:r>
          </a:p>
          <a:p>
            <a:r>
              <a:rPr lang="ru-RU" sz="2000" dirty="0" smtClean="0"/>
              <a:t> седьмая ступень - от 30 до 39 лет;</a:t>
            </a:r>
          </a:p>
          <a:p>
            <a:r>
              <a:rPr lang="ru-RU" sz="2000" dirty="0" smtClean="0"/>
              <a:t> восьмая ступень - от 40 до 49 лет;</a:t>
            </a:r>
          </a:p>
          <a:p>
            <a:r>
              <a:rPr lang="ru-RU" sz="2000" dirty="0" smtClean="0"/>
              <a:t> девятая ступень - от 50 до 59 лет</a:t>
            </a:r>
          </a:p>
          <a:p>
            <a:r>
              <a:rPr lang="ru-RU" sz="2000" dirty="0" smtClean="0"/>
              <a:t>; десятая ступень - от 60 до 69 лет; </a:t>
            </a:r>
          </a:p>
          <a:p>
            <a:r>
              <a:rPr lang="ru-RU" sz="2000" dirty="0" smtClean="0"/>
              <a:t>одиннадцатая ступень - от 70 лет и старше.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2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8. Нормативно-тестирующая часть Всероссийского физкультурно- спортивного комплекса предусматривает государственные требования к уровню физической подготовленности населения на основании выполнения нормативов и оценки уровня знаний и умений, состоит из следующих основных разделов: </a:t>
            </a:r>
          </a:p>
          <a:p>
            <a:pPr>
              <a:buNone/>
            </a:pPr>
            <a:r>
              <a:rPr lang="ru-RU" sz="2000" dirty="0" smtClean="0"/>
              <a:t> а) виды испытаний (тесты) и нормативы;</a:t>
            </a:r>
          </a:p>
          <a:p>
            <a:pPr>
              <a:buNone/>
            </a:pPr>
            <a:r>
              <a:rPr lang="ru-RU" sz="2000" dirty="0" smtClean="0"/>
              <a:t> б) требования к оценке уровня знаний и умений в области физической культуры и спорта;</a:t>
            </a:r>
          </a:p>
          <a:p>
            <a:pPr>
              <a:buNone/>
            </a:pPr>
            <a:r>
              <a:rPr lang="ru-RU" sz="2000" dirty="0" smtClean="0"/>
              <a:t> в) рекомендации к недельному двигательному режиму. </a:t>
            </a:r>
          </a:p>
          <a:p>
            <a:pPr>
              <a:buNone/>
            </a:pPr>
            <a:r>
              <a:rPr lang="ru-RU" sz="2000" dirty="0" smtClean="0"/>
              <a:t>Государственные требования к уровню физической подготовленности населения при выполнении нормативов утверждаются Министерством спорта Российской Федерации по согласованию с Министерством образования и науки Российской Федерации, Министерством обороны Российской Федерации и Министерством здравоохранения Российской Федерации.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215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000" dirty="0" smtClean="0"/>
              <a:t>9. Виды испытаний (тесты) и нормативы включают в себя: </a:t>
            </a:r>
          </a:p>
          <a:p>
            <a:pPr>
              <a:buNone/>
            </a:pPr>
            <a:r>
              <a:rPr lang="ru-RU" sz="2000" dirty="0" smtClean="0"/>
              <a:t>а) виды испытаний (тесты), позволяющие определить уровень развития физических качеств и прикладных двигательных умений и навыков; </a:t>
            </a:r>
          </a:p>
          <a:p>
            <a:pPr>
              <a:buNone/>
            </a:pPr>
            <a:r>
              <a:rPr lang="ru-RU" sz="2000" dirty="0" smtClean="0"/>
              <a:t>б) нормативы, позволяющие оценить разносторонность (гармоничность) развития основных физических качеств и прикладных двигательных умений и навыков в соответствии с половыми и возрастными особенностями развития человека. </a:t>
            </a:r>
          </a:p>
          <a:p>
            <a:pPr>
              <a:buNone/>
            </a:pPr>
            <a:r>
              <a:rPr lang="ru-RU" sz="2000" dirty="0" smtClean="0"/>
              <a:t>10. Виды испытаний (тесты) подразделяются на обязательные испытания (тесты) и испытания по выбору. </a:t>
            </a:r>
          </a:p>
          <a:p>
            <a:pPr>
              <a:buNone/>
            </a:pPr>
            <a:r>
              <a:rPr lang="ru-RU" sz="2000" dirty="0" smtClean="0"/>
              <a:t>11. Обязательные испытания (тесты) в соответствии со ступенями структуры Всероссийского физкультурно-спортивного комплекса подразделяются на:</a:t>
            </a:r>
          </a:p>
          <a:p>
            <a:pPr>
              <a:buNone/>
            </a:pPr>
            <a:r>
              <a:rPr lang="ru-RU" sz="2000" dirty="0" smtClean="0"/>
              <a:t> а) испытания (тесты) по определению уровня развития скоростных возможностей; </a:t>
            </a:r>
          </a:p>
          <a:p>
            <a:pPr>
              <a:buNone/>
            </a:pPr>
            <a:r>
              <a:rPr lang="ru-RU" sz="2000" dirty="0" smtClean="0"/>
              <a:t>б) испытания (тесты) по определению уровня развития выносливости; </a:t>
            </a:r>
          </a:p>
          <a:p>
            <a:pPr>
              <a:buNone/>
            </a:pPr>
            <a:r>
              <a:rPr lang="ru-RU" sz="2000" dirty="0" smtClean="0"/>
              <a:t>в) испытания (тесты) по определению уровня развития силы;</a:t>
            </a:r>
          </a:p>
          <a:p>
            <a:pPr>
              <a:buNone/>
            </a:pPr>
            <a:r>
              <a:rPr lang="ru-RU" sz="2000" dirty="0" smtClean="0"/>
              <a:t> г) испытания (тесты) по определению уровня развития гибкости. 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501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/>
              <a:t>12. Испытания (тесты) по выбору в соответствии со ступенями структуры Всероссийского физкультурно-спортивного комплекса подразделяются на:</a:t>
            </a:r>
          </a:p>
          <a:p>
            <a:pPr>
              <a:buNone/>
            </a:pPr>
            <a:r>
              <a:rPr lang="ru-RU" sz="2000" dirty="0" smtClean="0"/>
              <a:t> а) испытания (тесты) по определению уровня развития </a:t>
            </a:r>
            <a:r>
              <a:rPr lang="ru-RU" sz="2000" dirty="0" err="1" smtClean="0"/>
              <a:t>скоростно</a:t>
            </a:r>
            <a:r>
              <a:rPr lang="ru-RU" sz="2000" dirty="0" smtClean="0"/>
              <a:t>- силовых возможностей; </a:t>
            </a:r>
          </a:p>
          <a:p>
            <a:pPr>
              <a:buNone/>
            </a:pPr>
            <a:r>
              <a:rPr lang="ru-RU" sz="2000" dirty="0" smtClean="0"/>
              <a:t>б) испытания (тесты) по определению уровня развития координационных способностей; </a:t>
            </a:r>
          </a:p>
          <a:p>
            <a:pPr>
              <a:buNone/>
            </a:pPr>
            <a:r>
              <a:rPr lang="ru-RU" sz="2000" dirty="0" smtClean="0"/>
              <a:t>в) испытания (тесты) по определению уровня овладения прикладными навыками. </a:t>
            </a:r>
          </a:p>
          <a:p>
            <a:pPr>
              <a:buNone/>
            </a:pPr>
            <a:r>
              <a:rPr lang="ru-RU" sz="2000" dirty="0" smtClean="0"/>
              <a:t>13. Лица, выполнившие нормативы, овладевшие знаниями и умениями определенных ступеней Всероссийского физкультурно- спортивного комплекса, награждаются соответствующим знаком отличия Всероссийского физкультурно-спортивного комплекса, образец и описание которого утверждаются Министерством спорта Российской Федерации. Порядок награждения граждан знаками отличия Всероссийского физкультурно-спортивного комплекса и присвоения им спортивных разрядов утверждается Министерством спорта Российской Федерации.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dirty="0" smtClean="0"/>
              <a:t>14. Лица, имеющие одно из спортивных званий или спортивные разряды не ниже второго юношеского и выполнившие нормативы, соответствующие серебряному знаку отличия, награждаются золотым знаком отличия Всероссийского физкультурно-спортивного комплекса. </a:t>
            </a:r>
          </a:p>
          <a:p>
            <a:pPr>
              <a:buNone/>
            </a:pPr>
            <a:r>
              <a:rPr lang="ru-RU" sz="2000" dirty="0" smtClean="0"/>
              <a:t>15. Требования к оценке уровня знаний и умений в области физической культуры и спорта включают проверку знаний и умений по следующим вопросам:</a:t>
            </a:r>
          </a:p>
          <a:p>
            <a:pPr>
              <a:buNone/>
            </a:pPr>
            <a:r>
              <a:rPr lang="ru-RU" sz="2000" dirty="0" smtClean="0"/>
              <a:t> а) влияние занятий физической культурой на состояние здоровья, повышение умственной и физической работоспособности; </a:t>
            </a:r>
          </a:p>
          <a:p>
            <a:pPr>
              <a:buNone/>
            </a:pPr>
            <a:r>
              <a:rPr lang="ru-RU" sz="2000" dirty="0" smtClean="0"/>
              <a:t>б) гигиена занятий физической культурой;</a:t>
            </a:r>
          </a:p>
          <a:p>
            <a:pPr>
              <a:buNone/>
            </a:pPr>
            <a:r>
              <a:rPr lang="ru-RU" sz="2000" dirty="0" smtClean="0"/>
              <a:t> в) основные методы контроля физического состояния при занятиях различными физкультурно-оздоровительными системами и видами спорта;</a:t>
            </a:r>
          </a:p>
          <a:p>
            <a:pPr>
              <a:buNone/>
            </a:pPr>
            <a:r>
              <a:rPr lang="ru-RU" sz="2000" dirty="0" smtClean="0"/>
              <a:t> г) основы методики самостоятельных занятий; </a:t>
            </a:r>
          </a:p>
          <a:p>
            <a:pPr>
              <a:buNone/>
            </a:pPr>
            <a:r>
              <a:rPr lang="ru-RU" sz="2000" dirty="0" err="1" smtClean="0"/>
              <a:t>д</a:t>
            </a:r>
            <a:r>
              <a:rPr lang="ru-RU" sz="2000" dirty="0" smtClean="0"/>
              <a:t>) основы истории развития физической культуры и спорта;</a:t>
            </a:r>
          </a:p>
          <a:p>
            <a:pPr>
              <a:buNone/>
            </a:pPr>
            <a:r>
              <a:rPr lang="ru-RU" sz="2000" dirty="0" smtClean="0"/>
              <a:t> е) овладение практическими умениями и навыками физкультурно- оздоровительной и прикладной направленности, овладение умениями и навыками в различных видах физкультурно-спортивной деятельности. 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50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16. Рекомендации к недельному двигательному режиму предусматривают минимальный объем различных видов двигательной деятельности, необходимый для самостоятельной подготовки к выполнению видов испытаний (тестов) и нормативов, развития физических качеств, сохранения и укрепления здоровья.</a:t>
            </a:r>
          </a:p>
          <a:p>
            <a:pPr>
              <a:buNone/>
            </a:pPr>
            <a:r>
              <a:rPr lang="ru-RU" sz="2000" dirty="0" smtClean="0"/>
              <a:t> 17. Спортивная часть Всероссийского физкультурно-спортивного комплекса направлена на привлечение граждан к систематическим  занятиям физической культурой и спортом с учетом половых и возрастных групп с целью выполнения нормативов и получения массовых спортивных разрядов, включает нормативы, требования и условия их выполнения для многоборий, состоящих из видов испытаний (тестов), входящих во Всероссийский физкультурно-спортивный комплекс. Виды многоборий Всероссийского физкультурно-спортивного комплекса утверждаются Министерством спорта Российской Федерации.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3367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18. Порядок организации и проведения тестирования населения утверждается Министерством спорта Российской Федерации. Министерством обороны Российской Федерации по согласованию с Министерством спорта Российской Федерации утверждается порядок организации и проведения тестирования лиц, подлежащих призыву на военную службу, а также лиц, обучающихся в подведомственных ему образовательных учреждениях, и соответствующего гражданского персонала. IV. Организация работы по введению и реализации Всероссийского физкультурно-спортивного комплекса </a:t>
            </a:r>
          </a:p>
          <a:p>
            <a:pPr>
              <a:buNone/>
            </a:pPr>
            <a:r>
              <a:rPr lang="ru-RU" sz="2000" dirty="0" smtClean="0"/>
              <a:t>19. К выполнению нормативов допускаются лица, систематически занимающиеся физической культурой и спортом, в том числе самостоятельно, на основании результатов медицинского осмотра, проведенного в соответствии с порядком оказания медицинской помощи при проведении физкультурных и спортивных мероприятий, утвержденным Министерством здравоохранения Российской Федерации.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/>
              <a:t>20. Субъекты Российской Федерации вправе по своему усмотрению дополнительно включить во Всероссийский физкультурно-спортивный комплекс на региональном уровне 2 вида испытаний (тестов), в том числе по национальным, военно-прикладным видам спорта (дисциплинам), а также по наиболее популярным в молодежной среде видам спорта. </a:t>
            </a:r>
          </a:p>
          <a:p>
            <a:pPr>
              <a:buNone/>
            </a:pPr>
            <a:r>
              <a:rPr lang="ru-RU" sz="2000" dirty="0" smtClean="0"/>
              <a:t>21. Требования к уровню физической подготовленности при выполнении нормативов учитываются в образовательных программах образовательных организаций по предмету (дисциплине) "Физическая культура". </a:t>
            </a:r>
          </a:p>
          <a:p>
            <a:pPr>
              <a:buNone/>
            </a:pPr>
            <a:r>
              <a:rPr lang="ru-RU" sz="2000" dirty="0" smtClean="0"/>
              <a:t>22. Поступающие на обучение по образовательным программам высшего образования вправе представлять сведения о своих индивидуальных достижениях в области физической культуры и спорта, наличии знаков отличия Всероссийского физкультурно-спортивного комплекса,  которые учитываются образовательными организациями при приеме на основании порядка учета индивидуальных достижений, установленных правилами, утверждаемыми образовательными организациями самостоятельно.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2322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Указ Президента Российской Федерации </a:t>
            </a:r>
            <a:br>
              <a:rPr lang="ru-RU" sz="3100" b="1" dirty="0" smtClean="0"/>
            </a:br>
            <a:r>
              <a:rPr lang="ru-RU" sz="3100" b="1" dirty="0" smtClean="0"/>
              <a:t>от 24 марта 2014 г. N 172</a:t>
            </a:r>
            <a:br>
              <a:rPr lang="ru-RU" sz="3100" b="1" dirty="0" smtClean="0"/>
            </a:br>
            <a:r>
              <a:rPr lang="ru-RU" sz="2200" dirty="0" smtClean="0">
                <a:solidFill>
                  <a:srgbClr val="FF0000"/>
                </a:solidFill>
              </a:rPr>
              <a:t>"О Всероссийском физкультурно-спортивном комплексе "Готов к труду и обороне" (ГТО)"</a:t>
            </a:r>
            <a:r>
              <a:rPr lang="ru-RU" dirty="0" smtClean="0">
                <a:solidFill>
                  <a:srgbClr val="FF0000"/>
                </a:solidFill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9619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В целях дальнейшего совершенствования государственной политики в области физической культуры и спорта, создания эффективной системы физического воспитания, направленной на развитие человеческого потенциала и укрепление здоровья населения, </a:t>
            </a:r>
            <a:r>
              <a:rPr lang="ru-RU" sz="2000" b="1" dirty="0" smtClean="0"/>
              <a:t>постановляю: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1. Ввести в действие с 1 сентября 2014 г. в Российской Федерации Всероссийский физкультурно-спортивный комплекс "Готов к труду и обороне" (ГТО) - программную и нормативную основу физического воспитания населения.</a:t>
            </a:r>
          </a:p>
          <a:p>
            <a:pPr>
              <a:buNone/>
            </a:pPr>
            <a:endParaRPr lang="ru-RU" sz="16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2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23. Обучающимся, имеющим золотой знак отличия Всероссийского физкультурно-спортивного комплекса, может быть назначена повышенная государственная академическая стипендия в порядке, установленном Министерством образования и науки Российской Федерации.</a:t>
            </a:r>
          </a:p>
          <a:p>
            <a:pPr>
              <a:buNone/>
            </a:pPr>
            <a:r>
              <a:rPr lang="ru-RU" sz="2000" dirty="0" smtClean="0"/>
              <a:t> 24. Подготовка к выполнению и выполнение нормативов Всероссийского физкультурно-спортивного комплекса различными возрастными группами могут осуществляться в рамках мероприятий международного движения "Спорт для всех", а также предусматривать проведение мероприятий Всероссийского физкультурно-спортивного комплекса совместно с мероприятиями общероссийского движения "Спорт для всех", проводимых на муниципальном, региональном и федеральном уровнях.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000" dirty="0" smtClean="0"/>
              <a:t>25. Лица, осуществляющие трудовую деятельность, ведут подготовку к выполнению, а также непосредственное выполнение нормативов в ходе мероприятий, проводимых работодателем. Рекомендации для работодателей по организации, подготовке и выполнению нормативов для лиц, осуществляющих трудовую деятельность, утверждаются Министерством спорта Российской Федерации. Работодатель вправе поощрять в установленном порядке лиц, выполнивших нормативы на соответствующий знак отличия Всероссийского физкультурно-спортивного комплекса.</a:t>
            </a:r>
          </a:p>
          <a:p>
            <a:pPr>
              <a:buNone/>
            </a:pPr>
            <a:r>
              <a:rPr lang="ru-RU" sz="2000" dirty="0" smtClean="0"/>
              <a:t> 26. Для выполнения государственных требований к оценке общего уровня физической подготовленности населения на основании результатов выполнения нормативов и оценки уровня знаний и умений Всероссийского физкультурно-спортивного комплекса в субъектах Российской Федерации создаются центры тестирования по выполнению видов испытаний (тестов), нормативов, требований к оценке уровня знаний и умений в области физической культуры и спорта. Порядок создания и положение об указанных центрах тестирования утверждаются Министерством спорта Российской Федерации по согласованию с Министерством обороны Российской Федерации в части тестирования лиц, подлежащих призыву на военную службу, а также лиц, обучающихся в подведомственных ему  образовательных учреждениях, и соответствующего гражданского персонала. </a:t>
            </a:r>
            <a:endParaRPr lang="ru-RU" sz="20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33670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000" dirty="0" smtClean="0"/>
              <a:t>27. Единый календарный план межрегиональных, всероссийских и международных физкультурных мероприятий и спортивных мероприятий Министерства спорта Российской Федерации, Единый календарный план межрегиональных, всероссийских и международных физкультурных мероприятий и спортивных мероприятий органов исполнительной власти субъектов Российской Федерации в области физической культуры и спорта включают физкультурные и спортивные мероприятия, предусматривающие выполнение видов испытаний (тестов) и нормативов. </a:t>
            </a:r>
          </a:p>
          <a:p>
            <a:pPr>
              <a:buNone/>
            </a:pPr>
            <a:r>
              <a:rPr lang="ru-RU" sz="2000" dirty="0" smtClean="0"/>
              <a:t>28. Координацию деятельности по поэтапному внедрению Всероссийского физкультурно-спортивного комплекса осуществляет Министерство спорта Российской Федерации. </a:t>
            </a:r>
          </a:p>
          <a:p>
            <a:pPr>
              <a:buNone/>
            </a:pPr>
            <a:r>
              <a:rPr lang="ru-RU" sz="2000" dirty="0" smtClean="0"/>
              <a:t>29. Информационное обеспечение внедрения Всероссийского физкультурно-спортивного комплекса осуществляет Министерство спорта Российской Федерации. </a:t>
            </a:r>
          </a:p>
          <a:p>
            <a:pPr>
              <a:buNone/>
            </a:pPr>
            <a:r>
              <a:rPr lang="ru-RU" sz="2000" dirty="0" smtClean="0"/>
              <a:t>30. Учет данных о выполнении видов испытаний (тестов) и нормативов осуществляется в порядке и по форме федерального статистического наблюдения за реализацией Всероссийского физкультурно-спортивного комплекса, которые утверждаются Министерством спорта Российской Федерации.</a:t>
            </a:r>
          </a:p>
          <a:p>
            <a:pPr>
              <a:buNone/>
            </a:pPr>
            <a:r>
              <a:rPr lang="ru-RU" sz="2000" dirty="0" smtClean="0"/>
              <a:t> </a:t>
            </a:r>
            <a:endParaRPr lang="ru-RU" sz="2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gto-normy.ru/wp-content/uploads/2014/09/zolotoy-znachok-gto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861048"/>
            <a:ext cx="244827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gto-normy.ru/wp-content/uploads/2014/09/serebryanyy-znachok-gt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861048"/>
            <a:ext cx="252028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gto-normy.ru/wp-content/uploads/2014/09/bronzovyy-znachok-gto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861048"/>
            <a:ext cx="237626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23528" y="188640"/>
            <a:ext cx="8424936" cy="252028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Bottom">
              <a:avLst>
                <a:gd name="adj" fmla="val 58373"/>
              </a:avLst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Значки ГТО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50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2. Правительству Российской Федерации:</a:t>
            </a:r>
          </a:p>
          <a:p>
            <a:pPr>
              <a:buNone/>
            </a:pPr>
            <a:r>
              <a:rPr lang="ru-RU" sz="2000" dirty="0" smtClean="0"/>
              <a:t>а) утвердить до 15 июня 2014 г. положение о Всероссийском физкультурно-спортивном комплексе "Готов к труду и обороне" (ГТО);</a:t>
            </a:r>
          </a:p>
          <a:p>
            <a:pPr>
              <a:buNone/>
            </a:pPr>
            <a:r>
              <a:rPr lang="ru-RU" sz="2000" dirty="0" smtClean="0"/>
              <a:t>б) начиная с 2015 года представлять Президенту Российской Федерации ежегодно, до 1 мая, доклад о состоянии физической подготовленности населения.</a:t>
            </a:r>
          </a:p>
          <a:p>
            <a:pPr>
              <a:buNone/>
            </a:pPr>
            <a:r>
              <a:rPr lang="ru-RU" sz="2000" dirty="0" smtClean="0"/>
              <a:t>3. Правительству Российской Федерации совместно с органами исполнительной власти субъектов Российской Федерации:</a:t>
            </a:r>
          </a:p>
          <a:p>
            <a:pPr>
              <a:buNone/>
            </a:pPr>
            <a:r>
              <a:rPr lang="ru-RU" sz="2000" dirty="0" smtClean="0"/>
              <a:t>а) разработать и утвердить до 30 июня 2014 г. план мероприятий по поэтапному внедрению Всероссийского физкультурно-спортивного комплекса "Готов к труду и обороне" (ГТО), а также принять меры по стимулированию различных возрастных групп населения к выполнению нормативов и требований Всероссийского физкультурно-спортивного комплекса "Готов к труду и обороне" (ГТО);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50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б) обеспечить до 1 августа 2014 г. разработку и принятие нормативных правовых актов, направленных на реализацию мероприятий по поэтапному внедрению Всероссийского физкультурно-спортивного комплекса "Готов к труду и обороне" (ГТО) на федеральном, региональном и местном уровнях.</a:t>
            </a:r>
          </a:p>
          <a:p>
            <a:pPr>
              <a:buNone/>
            </a:pPr>
            <a:r>
              <a:rPr lang="ru-RU" sz="2000" dirty="0" smtClean="0"/>
              <a:t>4. Установить, что реализация мероприятий по поэтапному внедрению Всероссийского физкультурно-спортивного комплекса "Готов к труду и обороне" (ГТО) осуществляется федеральными органами исполнительной власти и органами исполнительной власти субъектов Российской Федерации в пределах бюджетных ассигнований, предусматриваемых указанным органам соответственно в федеральном бюджете и в бюджетах субъектов Российской Федерации.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94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5. Министерству спорта Российской Федерации:</a:t>
            </a:r>
          </a:p>
          <a:p>
            <a:pPr>
              <a:buNone/>
            </a:pPr>
            <a:r>
              <a:rPr lang="ru-RU" sz="2000" dirty="0" smtClean="0"/>
              <a:t>а) осуществлять координацию деятельности федеральных органов исполнительной власти и органов исполнительной власти субъектов Российской Федерации по реализации мероприятий по поэтапному внедрению Всероссийского физкультурно-спортивного комплекса "Готов к труду и обороне" (ГТО);</a:t>
            </a:r>
          </a:p>
          <a:p>
            <a:pPr>
              <a:buNone/>
            </a:pPr>
            <a:r>
              <a:rPr lang="ru-RU" sz="2000" dirty="0" smtClean="0"/>
              <a:t>б) представить в установленном порядке предложения о внесении в государственную программу Российской Федерации "Развитие физической культуры и спорта" изменений, связанных с введением в действие Всероссийского физкультурно-спортивного комплекса "Готов к труду и обороне" (ГТО).</a:t>
            </a:r>
          </a:p>
          <a:p>
            <a:pPr>
              <a:buNone/>
            </a:pPr>
            <a:r>
              <a:rPr lang="ru-RU" sz="2000" dirty="0" smtClean="0"/>
              <a:t>6. Рекомендовать высшим должностным лицам (руководителям высших исполнительных органов государственной власти) субъектов Российской Федерации: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50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а) определить органы исполнительной власти субъектов Российской Федерации, ответственные за поэтапное внедрение Всероссийского физкультурно-спортивного комплекса "Готов к труду и обороне" (ГТО);</a:t>
            </a:r>
          </a:p>
          <a:p>
            <a:pPr>
              <a:buNone/>
            </a:pPr>
            <a:r>
              <a:rPr lang="ru-RU" sz="2000" dirty="0" smtClean="0"/>
              <a:t>б) разработать и по согласованию с Министерством спорта Российской Федерации утвердить до 1 августа 2014 г. региональные планы мероприятий по поэтапному внедрению Всероссийского физкультурно-спортивного комплекса "Готов к труду и обороне" (ГТО).</a:t>
            </a:r>
          </a:p>
          <a:p>
            <a:pPr>
              <a:buNone/>
            </a:pPr>
            <a:r>
              <a:rPr lang="ru-RU" sz="2000" dirty="0" smtClean="0"/>
              <a:t>7. Настоящий Указ вступает в силу со дня его официального опубликования.</a:t>
            </a:r>
          </a:p>
          <a:p>
            <a:pPr>
              <a:buNone/>
            </a:pPr>
            <a:r>
              <a:rPr lang="ru-RU" sz="2000" b="1" dirty="0" smtClean="0"/>
              <a:t>              </a:t>
            </a:r>
            <a:r>
              <a:rPr lang="ru-RU" sz="2000" b="1" u="sng" dirty="0" smtClean="0"/>
              <a:t>Президент Российской Федерации В. Путин</a:t>
            </a:r>
            <a:endParaRPr lang="ru-RU" sz="2000" u="sng" dirty="0" smtClean="0"/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ocuments\4678005-R3L8T8D-650-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568952" cy="604867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496944" cy="6408712"/>
          </a:xfrm>
        </p:spPr>
        <p:txBody>
          <a:bodyPr>
            <a:normAutofit fontScale="92500" lnSpcReduction="10000"/>
          </a:bodyPr>
          <a:lstStyle/>
          <a:p>
            <a:endParaRPr lang="ru-RU" sz="2000" dirty="0" smtClean="0"/>
          </a:p>
          <a:p>
            <a:pPr algn="ctr">
              <a:buNone/>
            </a:pPr>
            <a:r>
              <a:rPr lang="ru-RU" sz="2000" b="1" u="sng" dirty="0" smtClean="0"/>
              <a:t>ПРАВИТЕЛЬСТВО РОССИЙСКОЙ ФЕДЕРАЦИИ</a:t>
            </a:r>
          </a:p>
          <a:p>
            <a:pPr algn="ctr">
              <a:buNone/>
            </a:pPr>
            <a:r>
              <a:rPr lang="ru-RU" sz="2000" b="1" u="sng" dirty="0" smtClean="0"/>
              <a:t>П О С Т А Н О В Л Е Н И Е</a:t>
            </a:r>
          </a:p>
          <a:p>
            <a:pPr>
              <a:buNone/>
            </a:pPr>
            <a:r>
              <a:rPr lang="ru-RU" sz="2000" dirty="0" smtClean="0"/>
              <a:t> от 11 июня 2014 г. № 540 МОСКВА Об утверждении Положения о Всероссийском </a:t>
            </a:r>
            <a:r>
              <a:rPr lang="ru-RU" sz="2000" dirty="0" err="1" smtClean="0"/>
              <a:t>физкультурно</a:t>
            </a:r>
            <a:r>
              <a:rPr lang="ru-RU" sz="2000" dirty="0" smtClean="0"/>
              <a:t>- спортивном комплексе "Готов к труду и обороне" (ГТО) Во исполнение Указа Президента Российской Федерации от 24 марта 2014 г. № 172 "О Всероссийском физкультурно-спортивном комплексе "Готов к труду и обороне" (ГТО)" Правительство Российской Федерации </a:t>
            </a:r>
            <a:r>
              <a:rPr lang="ru-RU" sz="2000" dirty="0" err="1" smtClean="0"/>
              <a:t>п</a:t>
            </a:r>
            <a:r>
              <a:rPr lang="ru-RU" sz="2000" dirty="0" smtClean="0"/>
              <a:t> о с т а </a:t>
            </a:r>
            <a:r>
              <a:rPr lang="ru-RU" sz="2000" dirty="0" err="1" smtClean="0"/>
              <a:t>н</a:t>
            </a:r>
            <a:r>
              <a:rPr lang="ru-RU" sz="2000" dirty="0" smtClean="0"/>
              <a:t> о в л я е т : </a:t>
            </a:r>
          </a:p>
          <a:p>
            <a:pPr>
              <a:buNone/>
            </a:pPr>
            <a:r>
              <a:rPr lang="ru-RU" sz="2000" dirty="0" smtClean="0"/>
              <a:t>1. Утвердить прилагаемое Положение о Всероссийском физкультурно-спортивном комплексе "Готов к труду и обороне" (ГТО). </a:t>
            </a:r>
          </a:p>
          <a:p>
            <a:pPr>
              <a:buNone/>
            </a:pPr>
            <a:r>
              <a:rPr lang="ru-RU" sz="2000" dirty="0" smtClean="0"/>
              <a:t>2. Рекомендовать органам исполнительной власти субъектов Российской Федерации и органам местного самоуправления при формировании проектов бюджетов на очередной финансовый год и плановый период предусматривать финансовое обеспечение расходов на реализацию мероприятий, предусмотренных планом мероприятий по поэтапному внедрению Всероссийского физкультурно-спортивного комплекса "Готов к труду и обороне" (ГТО). </a:t>
            </a:r>
          </a:p>
          <a:p>
            <a:pPr algn="ctr">
              <a:buNone/>
            </a:pPr>
            <a:r>
              <a:rPr lang="ru-RU" sz="2000" i="1" u="sng" dirty="0" smtClean="0"/>
              <a:t>Председатель Правительства Российской Федерации Д.Медведев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604996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/>
              <a:t>УТВЕРЖДЕНО постановлением Правительства Российской Федерации от 11 июня 2014 г. № 540 </a:t>
            </a:r>
          </a:p>
          <a:p>
            <a:pPr algn="ctr">
              <a:buNone/>
            </a:pPr>
            <a:r>
              <a:rPr lang="ru-RU" sz="2000" dirty="0" smtClean="0"/>
              <a:t>П О Л О Ж Е Н И Е о Всероссийском физкультурно-спортивном комплексе "Готов к труду и обороне" (ГТО) </a:t>
            </a:r>
          </a:p>
          <a:p>
            <a:pPr>
              <a:buNone/>
            </a:pPr>
            <a:r>
              <a:rPr lang="ru-RU" sz="2000" dirty="0" smtClean="0"/>
              <a:t>I. Общие положения</a:t>
            </a:r>
          </a:p>
          <a:p>
            <a:pPr>
              <a:buNone/>
            </a:pPr>
            <a:r>
              <a:rPr lang="ru-RU" sz="2000" dirty="0" smtClean="0"/>
              <a:t>1. Настоящее Положение определяет цель, задачи, структуру, содержание и организацию работы по внедрению и дальнейшей реализации Всероссийского физкультурно-спортивного комплекса "Готов к труду и обороне" (ГТО) - программной и нормативной основы системы физического воспитания различных групп населения Российской Федерации (далее - Всероссийский физкультурно-спортивный комплекс).</a:t>
            </a:r>
          </a:p>
          <a:p>
            <a:pPr>
              <a:buNone/>
            </a:pPr>
            <a:r>
              <a:rPr lang="ru-RU" sz="2000" dirty="0" smtClean="0"/>
              <a:t> 2. Всероссийский физкультурно-спортивный комплекс устанавливает государственные требования к физической подготовленности граждан Российской Федерации.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155</TotalTime>
  <Words>2350</Words>
  <Application>Microsoft Office PowerPoint</Application>
  <PresentationFormat>Экран (4:3)</PresentationFormat>
  <Paragraphs>102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Яркая</vt:lpstr>
      <vt:lpstr>Всероссийский физкультурно-спортивный комплекс ГТО</vt:lpstr>
      <vt:lpstr>   Указ Президента Российской Федерации  от 24 марта 2014 г. N 172 "О Всероссийском физкультурно-спортивном комплексе "Готов к труду и обороне" (ГТО)" 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lavra</cp:lastModifiedBy>
  <cp:revision>19</cp:revision>
  <dcterms:created xsi:type="dcterms:W3CDTF">2014-11-29T13:16:27Z</dcterms:created>
  <dcterms:modified xsi:type="dcterms:W3CDTF">2016-09-16T22:39:33Z</dcterms:modified>
</cp:coreProperties>
</file>